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9"/>
  </p:notesMasterIdLst>
  <p:handoutMasterIdLst>
    <p:handoutMasterId r:id="rId30"/>
  </p:handoutMasterIdLst>
  <p:sldIdLst>
    <p:sldId id="257" r:id="rId5"/>
    <p:sldId id="1755" r:id="rId6"/>
    <p:sldId id="1836" r:id="rId7"/>
    <p:sldId id="1851" r:id="rId8"/>
    <p:sldId id="1840" r:id="rId9"/>
    <p:sldId id="1841" r:id="rId10"/>
    <p:sldId id="1853" r:id="rId11"/>
    <p:sldId id="1855" r:id="rId12"/>
    <p:sldId id="1842" r:id="rId13"/>
    <p:sldId id="1858" r:id="rId14"/>
    <p:sldId id="1838" r:id="rId15"/>
    <p:sldId id="1716" r:id="rId16"/>
    <p:sldId id="1849" r:id="rId17"/>
    <p:sldId id="1848" r:id="rId18"/>
    <p:sldId id="1847" r:id="rId19"/>
    <p:sldId id="1839" r:id="rId20"/>
    <p:sldId id="1837" r:id="rId21"/>
    <p:sldId id="1726" r:id="rId22"/>
    <p:sldId id="1846" r:id="rId23"/>
    <p:sldId id="1850" r:id="rId24"/>
    <p:sldId id="1856" r:id="rId25"/>
    <p:sldId id="1857" r:id="rId26"/>
    <p:sldId id="1789" r:id="rId27"/>
    <p:sldId id="1845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51"/>
            <p14:sldId id="1840"/>
            <p14:sldId id="1841"/>
            <p14:sldId id="1853"/>
            <p14:sldId id="1855"/>
            <p14:sldId id="1842"/>
            <p14:sldId id="1858"/>
          </p14:sldIdLst>
        </p14:section>
        <p14:section name="Angular" id="{A7FC1A8E-598F-4032-B825-FE284B83A301}">
          <p14:sldIdLst>
            <p14:sldId id="1838"/>
            <p14:sldId id="1716"/>
            <p14:sldId id="1849"/>
            <p14:sldId id="1848"/>
            <p14:sldId id="1847"/>
            <p14:sldId id="1839"/>
          </p14:sldIdLst>
        </p14:section>
        <p14:section name="Web" id="{ECF2404C-5413-4661-A8D1-5CA72C41BCB8}">
          <p14:sldIdLst>
            <p14:sldId id="1837"/>
            <p14:sldId id="1726"/>
            <p14:sldId id="1846"/>
            <p14:sldId id="1850"/>
          </p14:sldIdLst>
        </p14:section>
        <p14:section name="Database" id="{A03915B6-429C-48E8-865D-E21A8D6CDBB4}">
          <p14:sldIdLst>
            <p14:sldId id="1856"/>
            <p14:sldId id="1857"/>
          </p14:sldIdLst>
        </p14:section>
        <p14:section name="Annexe" id="{CF3F04AB-7D1E-4581-9149-F795ADC87016}">
          <p14:sldIdLst>
            <p14:sldId id="1789"/>
            <p14:sldId id="18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5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5D11B-0242-421F-A54B-8A2F6741EC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47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otnet.com/clean-way-to-add-swagger-asp-net-core-application/" TargetMode="External"/><Relationship Id="rId7" Type="http://schemas.openxmlformats.org/officeDocument/2006/relationships/hyperlink" Target="https://learn.microsoft.com/fr-fr/dotnet/api/system.linq.enumerable.aggregate?view=net-7.0" TargetMode="External"/><Relationship Id="rId2" Type="http://schemas.openxmlformats.org/officeDocument/2006/relationships/hyperlink" Target="https://learn.microsoft.com/en-us/dotnet/csharp/programming-guide/classes-and-structs/extension-method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dotnet/csharp/asynchronous-programming/async-scenarios" TargetMode="External"/><Relationship Id="rId5" Type="http://schemas.openxmlformats.org/officeDocument/2006/relationships/hyperlink" Target="https://stackoverflow.com/questions/1100260/multiline-string-literal-in-c-sharp" TargetMode="External"/><Relationship Id="rId4" Type="http://schemas.openxmlformats.org/officeDocument/2006/relationships/hyperlink" Target="https://learn.microsoft.com/fr-fr/dotnet/csharp/language-reference/operators/null-coalescing-operato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If" TargetMode="External"/><Relationship Id="rId2" Type="http://schemas.openxmlformats.org/officeDocument/2006/relationships/hyperlink" Target="https://angular.io/api/common/NgForOf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ngular-versions-and-releases/" TargetMode="External"/><Relationship Id="rId2" Type="http://schemas.openxmlformats.org/officeDocument/2006/relationships/hyperlink" Target="https://angular.dev/essentials/signals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learnrxjs.io/learn-rxjs/operators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Reference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" TargetMode="External"/><Relationship Id="rId2" Type="http://schemas.openxmlformats.org/officeDocument/2006/relationships/hyperlink" Target="https://www.w3schools.com/css/css3_variables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igsaw.w3.org/css-validator/" TargetMode="External"/><Relationship Id="rId5" Type="http://schemas.openxmlformats.org/officeDocument/2006/relationships/hyperlink" Target="https://stylus-lang.com/" TargetMode="External"/><Relationship Id="rId4" Type="http://schemas.openxmlformats.org/officeDocument/2006/relationships/hyperlink" Target="https://lesscs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-project.com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standard/managed-execution-process" TargetMode="External"/><Relationship Id="rId2" Type="http://schemas.openxmlformats.org/officeDocument/2006/relationships/hyperlink" Target="https://learn.microsoft.com/en-us/dotnet/standard/cl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en-US" noProof="0" dirty="0"/>
              <a:t>Technology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en-US" sz="2400" noProof="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5208-ACEB-0E6B-A4CB-CD3AB01E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1262F3-FD95-5FD4-7C22-729A76B4C3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 err="1">
                <a:ea typeface="+mn-lt"/>
                <a:cs typeface="+mn-lt"/>
              </a:rPr>
              <a:t>Features</a:t>
            </a:r>
            <a:endParaRPr lang="fr-FR" sz="1600" b="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2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3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4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5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6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7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A3475-74C1-FFB2-8313-204F96BBD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C410BE4-1618-88D2-EE3A-1F9479A32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9A35E8-F5DC-8804-0ACF-99909E2F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C# Language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533C1F61-098B-2951-C85D-9F7F863A9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8C073C5-9EE8-F78F-8BE1-9D0A2DE345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5002292" cy="1744849"/>
          </a:xfrm>
          <a:prstGeom prst="roundRect">
            <a:avLst>
              <a:gd name="adj" fmla="val 8058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Abstract Class</a:t>
            </a: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b="1" dirty="0">
                <a:ea typeface="+mn-lt"/>
                <a:cs typeface="+mn-lt"/>
              </a:rPr>
              <a:t>Use.</a:t>
            </a:r>
            <a:r>
              <a:rPr lang="en-GB" sz="1400" dirty="0">
                <a:ea typeface="+mn-lt"/>
                <a:cs typeface="+mn-lt"/>
              </a:rPr>
              <a:t> Define a base class in class hierarchy</a:t>
            </a: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dirty="0">
                <a:ea typeface="+mn-lt"/>
                <a:cs typeface="+mn-lt"/>
              </a:rPr>
              <a:t>Can’t be instantiated</a:t>
            </a: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dirty="0">
                <a:ea typeface="+mn-lt"/>
                <a:cs typeface="+mn-lt"/>
              </a:rPr>
              <a:t>Can have methods, fields, props  (abstract / non abstract)</a:t>
            </a: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dirty="0">
                <a:ea typeface="+mn-lt"/>
                <a:cs typeface="+mn-lt"/>
              </a:rPr>
              <a:t>Can have constructs (non abstract !)  (Need to be called by subclass)</a:t>
            </a: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dirty="0">
                <a:ea typeface="+mn-lt"/>
                <a:cs typeface="+mn-lt"/>
              </a:rPr>
              <a:t>Abstract </a:t>
            </a:r>
            <a:r>
              <a:rPr lang="en-GB" sz="1400" dirty="0" err="1">
                <a:ea typeface="+mn-lt"/>
                <a:cs typeface="+mn-lt"/>
              </a:rPr>
              <a:t>elt</a:t>
            </a:r>
            <a:r>
              <a:rPr lang="en-GB" sz="1400" dirty="0">
                <a:ea typeface="+mn-lt"/>
                <a:cs typeface="+mn-lt"/>
              </a:rPr>
              <a:t> must be </a:t>
            </a:r>
            <a:r>
              <a:rPr lang="en-GB" sz="1400" dirty="0" err="1">
                <a:ea typeface="+mn-lt"/>
                <a:cs typeface="+mn-lt"/>
              </a:rPr>
              <a:t>impl</a:t>
            </a:r>
            <a:r>
              <a:rPr lang="en-GB" sz="1400" dirty="0">
                <a:ea typeface="+mn-lt"/>
                <a:cs typeface="+mn-lt"/>
              </a:rPr>
              <a:t> by </a:t>
            </a:r>
            <a:r>
              <a:rPr lang="en-GB" sz="1400" dirty="0" err="1">
                <a:ea typeface="+mn-lt"/>
                <a:cs typeface="+mn-lt"/>
              </a:rPr>
              <a:t>subclasse</a:t>
            </a:r>
            <a:endParaRPr lang="en-GB" sz="1400" dirty="0">
              <a:ea typeface="+mn-lt"/>
              <a:cs typeface="+mn-lt"/>
            </a:endParaRPr>
          </a:p>
          <a:p>
            <a:pPr marL="287655" lvl="3" indent="-215900" fontAlgn="base">
              <a:spcBef>
                <a:spcPts val="0"/>
              </a:spcBef>
            </a:pPr>
            <a:r>
              <a:rPr lang="en-GB" sz="1400" dirty="0">
                <a:ea typeface="+mn-lt"/>
                <a:cs typeface="+mn-lt"/>
              </a:rPr>
              <a:t>Non abstract provide def° imp</a:t>
            </a:r>
          </a:p>
          <a:p>
            <a:pPr marL="320040" lvl="3" indent="-182880">
              <a:spcBef>
                <a:spcPts val="600"/>
              </a:spcBef>
            </a:pPr>
            <a:endParaRPr lang="fr-FR" sz="1400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6C99741-96B2-08CE-4A60-1284AD18EA4D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Class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C725B030-1C20-D8AE-B2F9-D8EFF2621234}"/>
              </a:ext>
            </a:extLst>
          </p:cNvPr>
          <p:cNvSpPr txBox="1">
            <a:spLocks/>
          </p:cNvSpPr>
          <p:nvPr/>
        </p:nvSpPr>
        <p:spPr>
          <a:xfrm>
            <a:off x="6135879" y="3327015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 err="1">
                <a:ea typeface="+mn-lt"/>
                <a:cs typeface="+mn-lt"/>
              </a:rPr>
              <a:t>Structture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B5A7ABA-8A3B-8246-073B-5E405F435ADE}"/>
              </a:ext>
            </a:extLst>
          </p:cNvPr>
          <p:cNvSpPr txBox="1">
            <a:spLocks/>
          </p:cNvSpPr>
          <p:nvPr/>
        </p:nvSpPr>
        <p:spPr>
          <a:xfrm>
            <a:off x="3759784" y="4906296"/>
            <a:ext cx="2081631" cy="1072303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8156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E96E94-918F-B3D4-D69F-015740082C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dirty="0"/>
              <a:t>Features</a:t>
            </a:r>
            <a:endParaRPr lang="fr-FR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 (Pour PWA !)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SSR (Angular Universal Old.)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</a:rPr>
              <a:t>Resolvers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Signals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 (State </a:t>
            </a: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Mngt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Internationalization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 (i18n)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Router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en-US" dirty="0"/>
              <a:t>Directive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fr-FR" dirty="0"/>
              <a:t>Guard</a:t>
            </a:r>
          </a:p>
          <a:p>
            <a:pPr marL="360000" lvl="1">
              <a:spcBef>
                <a:spcPts val="0"/>
              </a:spcBef>
            </a:pPr>
            <a:r>
              <a:rPr lang="fr-FR" dirty="0"/>
              <a:t>Pipe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Http Client / Interceptor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3724312"/>
            <a:ext cx="5144311" cy="2359454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Service.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  <a:endParaRPr lang="fr-FR" dirty="0"/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81D3F34D-9ED1-DC63-13B9-78FF79E224BE}"/>
              </a:ext>
            </a:extLst>
          </p:cNvPr>
          <p:cNvSpPr txBox="1">
            <a:spLocks/>
          </p:cNvSpPr>
          <p:nvPr/>
        </p:nvSpPr>
        <p:spPr>
          <a:xfrm>
            <a:off x="837426" y="1084414"/>
            <a:ext cx="5145086" cy="2491906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noProof="0" dirty="0"/>
              <a:t>Presentation</a:t>
            </a:r>
            <a:endParaRPr lang="fr-FR" dirty="0"/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Based on ‘HTML, CSS &amp; TS’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Single Page Application (SPA) Framework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 collection of JS modules (So use : node, </a:t>
            </a:r>
            <a:r>
              <a:rPr lang="en-GB" sz="1600" b="0" dirty="0" err="1"/>
              <a:t>npm</a:t>
            </a:r>
            <a:r>
              <a:rPr lang="en-GB" sz="1600" b="0" dirty="0"/>
              <a:t>)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Adapted for “Web mobile &amp; desktop, native mobile &amp; desktop”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Implement “Inversion of Control” via “DI”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 err="1"/>
              <a:t>Versionné</a:t>
            </a:r>
            <a:r>
              <a:rPr lang="en-GB" sz="1600" b="0" dirty="0"/>
              <a:t> ! (Last. 19)</a:t>
            </a: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1FB7-00E3-49E5-1EDD-D96B19C6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A2B3C4-A475-1ADE-344E-044B9616C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F39F4-1FE1-886F-95EE-ADC9F9A8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42F43AA-0546-2240-BBA5-682E496729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1585383"/>
          </a:xfrm>
          <a:prstGeom prst="roundRect">
            <a:avLst>
              <a:gd name="adj" fmla="val 13062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Module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Lazy loading (Warn : != JS module = every </a:t>
            </a:r>
            <a:r>
              <a:rPr lang="en-GB" sz="1600" b="0" dirty="0" err="1"/>
              <a:t>js</a:t>
            </a:r>
            <a:r>
              <a:rPr lang="en-GB" sz="1600" b="0" dirty="0"/>
              <a:t> file)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Ex.</a:t>
            </a:r>
            <a:r>
              <a:rPr lang="en-GB" sz="1600" b="0" dirty="0"/>
              <a:t> root module, Router, </a:t>
            </a:r>
            <a:r>
              <a:rPr lang="en-GB" sz="1600" b="0" dirty="0" err="1"/>
              <a:t>FormsModule</a:t>
            </a:r>
            <a:r>
              <a:rPr lang="en-GB" sz="1600" b="0" dirty="0"/>
              <a:t> 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Metadata.</a:t>
            </a:r>
            <a:r>
              <a:rPr lang="en-GB" sz="1600" b="0" dirty="0"/>
              <a:t> imports (module), providers, declaration, exports, bootstrap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B03B700-4BE7-A4C3-FE8F-A3D969739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2E66CA-F7F9-1BE2-953E-CCA8D870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CE4E3-001A-7F71-DA5E-F20D00949E08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207135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Directive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Type.</a:t>
            </a:r>
            <a:r>
              <a:rPr lang="en-GB" sz="1600" b="0" dirty="0"/>
              <a:t> Component, Attribute, Structural</a:t>
            </a:r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Ex.</a:t>
            </a:r>
            <a:r>
              <a:rPr lang="en-GB" sz="1600" b="0" dirty="0"/>
              <a:t> </a:t>
            </a:r>
            <a:r>
              <a:rPr lang="en-GB" sz="1600" b="0" dirty="0" err="1"/>
              <a:t>ngModel</a:t>
            </a:r>
            <a:r>
              <a:rPr lang="en-GB" sz="1600" b="0" dirty="0"/>
              <a:t>, </a:t>
            </a:r>
            <a:r>
              <a:rPr lang="en-GB" sz="1600" b="0" dirty="0" err="1"/>
              <a:t>ngSwitch</a:t>
            </a:r>
            <a:r>
              <a:rPr lang="en-GB" sz="1600" b="0" dirty="0"/>
              <a:t>, </a:t>
            </a:r>
            <a:r>
              <a:rPr lang="en-GB" sz="1600" b="0" dirty="0" err="1"/>
              <a:t>ngStyle</a:t>
            </a:r>
            <a:r>
              <a:rPr lang="en-GB" sz="1600" b="0" dirty="0"/>
              <a:t>, </a:t>
            </a:r>
            <a:r>
              <a:rPr lang="en-GB" sz="1600" b="0" dirty="0" err="1"/>
              <a:t>ngClass</a:t>
            </a:r>
            <a:endParaRPr lang="en-GB" sz="1600" b="0" dirty="0">
              <a:solidFill>
                <a:schemeClr val="tx1"/>
              </a:solidFill>
            </a:endParaRPr>
          </a:p>
          <a:p>
            <a:pPr marL="365760" lvl="1" indent="-274320">
              <a:spcBef>
                <a:spcPts val="0"/>
              </a:spcBef>
            </a:pP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2"/>
              </a:rPr>
              <a:t>ngFor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3"/>
              </a:rPr>
              <a:t>ngIf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endParaRPr lang="en-US" sz="1600" b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B33D4CA-7C9D-D1BA-B797-945B327B3B77}"/>
              </a:ext>
            </a:extLst>
          </p:cNvPr>
          <p:cNvSpPr txBox="1">
            <a:spLocks/>
          </p:cNvSpPr>
          <p:nvPr/>
        </p:nvSpPr>
        <p:spPr>
          <a:xfrm>
            <a:off x="838200" y="2827957"/>
            <a:ext cx="5144311" cy="3150568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Component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Extend “Directive” :O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Metadata. CSS Selector, HTML </a:t>
            </a:r>
            <a:r>
              <a:rPr lang="en-GB" sz="1600" b="0" dirty="0" err="1"/>
              <a:t>tmplt</a:t>
            </a:r>
            <a:r>
              <a:rPr lang="en-GB" sz="1600" b="0" dirty="0"/>
              <a:t>, Providers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Lifecycle (</a:t>
            </a:r>
            <a:r>
              <a:rPr lang="en-GB" sz="1600" b="0" dirty="0" err="1"/>
              <a:t>init</a:t>
            </a:r>
            <a:r>
              <a:rPr lang="en-GB" sz="1600" b="0" dirty="0"/>
              <a:t>, destroy, changes…)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Pass data btw Component : @input, @output, </a:t>
            </a:r>
            <a:r>
              <a:rPr lang="en-GB" sz="1600" b="0" dirty="0" err="1"/>
              <a:t>EventEmitter</a:t>
            </a:r>
            <a:endParaRPr lang="en-GB" sz="1600" b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6F91D7-B2C7-1C0C-E1E5-0830A52D1986}"/>
              </a:ext>
            </a:extLst>
          </p:cNvPr>
          <p:cNvSpPr txBox="1">
            <a:spLocks/>
          </p:cNvSpPr>
          <p:nvPr/>
        </p:nvSpPr>
        <p:spPr>
          <a:xfrm>
            <a:off x="6135686" y="5309418"/>
            <a:ext cx="5144311" cy="700773"/>
          </a:xfrm>
          <a:prstGeom prst="roundRect">
            <a:avLst>
              <a:gd name="adj" fmla="val 2552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Web Worker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b="0" dirty="0">
                <a:solidFill>
                  <a:schemeClr val="tx2"/>
                </a:solidFill>
              </a:rPr>
              <a:t>Code that allow to run heavy task in background</a:t>
            </a:r>
            <a:endParaRPr lang="en-US" sz="1400" b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CC02CD2-819B-4FA4-5975-DB6EE26115BD}"/>
              </a:ext>
            </a:extLst>
          </p:cNvPr>
          <p:cNvSpPr txBox="1">
            <a:spLocks/>
          </p:cNvSpPr>
          <p:nvPr/>
        </p:nvSpPr>
        <p:spPr>
          <a:xfrm>
            <a:off x="6134910" y="2480382"/>
            <a:ext cx="5145087" cy="1360098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Service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b="0" dirty="0"/>
              <a:t>For data/logic not associated with a specific view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Make any entity (class, compo…) a  Service : @Injectable()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Provide the service </a:t>
            </a:r>
          </a:p>
        </p:txBody>
      </p:sp>
    </p:spTree>
    <p:extLst>
      <p:ext uri="{BB962C8B-B14F-4D97-AF65-F5344CB8AC3E}">
        <p14:creationId xmlns:p14="http://schemas.microsoft.com/office/powerpoint/2010/main" val="32765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D4E-D09E-C782-3B47-F44BD8A9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D4DB38-77F2-3ABE-2AE3-92238B21A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B0CA8-DB78-BD33-0BF4-4E80C95D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2D84AE3-A246-191C-F76A-D4300527D5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43C7477-0ADD-DA13-655E-A29E6822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Versions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89BB6-78F7-DF15-B158-C5A3A7D66FB0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5" y="3772715"/>
            <a:ext cx="5145087" cy="1274941"/>
          </a:xfrm>
          <a:prstGeom prst="roundRect">
            <a:avLst>
              <a:gd name="adj" fmla="val 167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14</a:t>
            </a:r>
            <a:endParaRPr lang="en-US" sz="1800" dirty="0">
              <a:solidFill>
                <a:schemeClr val="tx2"/>
              </a:solidFill>
            </a:endParaRP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Stand-alone Component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3F1D704-0E40-7F43-1C0D-8A7D8D7D1337}"/>
              </a:ext>
            </a:extLst>
          </p:cNvPr>
          <p:cNvSpPr txBox="1">
            <a:spLocks/>
          </p:cNvSpPr>
          <p:nvPr/>
        </p:nvSpPr>
        <p:spPr>
          <a:xfrm>
            <a:off x="6135686" y="5181600"/>
            <a:ext cx="5144311" cy="828592"/>
          </a:xfrm>
          <a:prstGeom prst="roundRect">
            <a:avLst>
              <a:gd name="adj" fmla="val 229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9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AOT compilation become default (JIT deprecate)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F3262D8F-D6A2-D740-C4CD-014BF509DE43}"/>
              </a:ext>
            </a:extLst>
          </p:cNvPr>
          <p:cNvSpPr txBox="1">
            <a:spLocks/>
          </p:cNvSpPr>
          <p:nvPr/>
        </p:nvSpPr>
        <p:spPr>
          <a:xfrm>
            <a:off x="837426" y="2190340"/>
            <a:ext cx="5145086" cy="1851146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18 (TS 5.4)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Content Projection (&lt;ng-content&gt; default)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Router &amp; </a:t>
            </a:r>
            <a:r>
              <a:rPr lang="fr-FR" sz="1600" b="0" dirty="0" err="1"/>
              <a:t>Redirects</a:t>
            </a:r>
            <a:r>
              <a:rPr lang="fr-FR" sz="1600" b="0" dirty="0"/>
              <a:t> </a:t>
            </a:r>
            <a:r>
              <a:rPr lang="fr-FR" sz="1600" b="0" u="sng" dirty="0"/>
              <a:t>as Observable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SSR &amp; </a:t>
            </a: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Improvements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Zoneless</a:t>
            </a:r>
            <a:r>
              <a:rPr lang="fr-FR" sz="1600" b="0" dirty="0"/>
              <a:t> change </a:t>
            </a:r>
            <a:r>
              <a:rPr lang="fr-FR" sz="1600" b="0" dirty="0" err="1"/>
              <a:t>detection</a:t>
            </a:r>
            <a:r>
              <a:rPr lang="fr-FR" sz="1600" b="0" dirty="0"/>
              <a:t> (Expé)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HttpClientModule</a:t>
            </a:r>
            <a:r>
              <a:rPr lang="fr-FR" sz="1600" b="0" dirty="0"/>
              <a:t> =&gt; client HTTP Api (</a:t>
            </a:r>
            <a:r>
              <a:rPr lang="fr-FR" sz="1600" b="0" dirty="0" err="1"/>
              <a:t>interceptors</a:t>
            </a:r>
            <a:r>
              <a:rPr lang="fr-FR" sz="1600" b="0" dirty="0"/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82A7BDF-A4B1-A7F7-471E-4668A48B93F5}"/>
              </a:ext>
            </a:extLst>
          </p:cNvPr>
          <p:cNvSpPr txBox="1">
            <a:spLocks/>
          </p:cNvSpPr>
          <p:nvPr/>
        </p:nvSpPr>
        <p:spPr>
          <a:xfrm>
            <a:off x="6135686" y="2644877"/>
            <a:ext cx="5144311" cy="983226"/>
          </a:xfrm>
          <a:prstGeom prst="roundRect">
            <a:avLst>
              <a:gd name="adj" fmla="val 146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15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Evo 1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2</a:t>
            </a:r>
            <a:endParaRPr lang="fr-FR" sz="1600" b="0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93FE1D18-E1D3-8BA3-4AD8-34AE0727B6F8}"/>
              </a:ext>
            </a:extLst>
          </p:cNvPr>
          <p:cNvSpPr txBox="1">
            <a:spLocks/>
          </p:cNvSpPr>
          <p:nvPr/>
        </p:nvSpPr>
        <p:spPr>
          <a:xfrm>
            <a:off x="837426" y="4159045"/>
            <a:ext cx="5144311" cy="1851146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17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Deferrable Views (@defer)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SSR. move package (universal deprecated)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Builder. Vite &amp; </a:t>
            </a:r>
            <a:r>
              <a:rPr lang="fr-FR" sz="1600" b="0" dirty="0" err="1"/>
              <a:t>esbuild</a:t>
            </a:r>
            <a:r>
              <a:rPr lang="fr-FR" sz="1600" b="0" dirty="0"/>
              <a:t> </a:t>
            </a:r>
            <a:r>
              <a:rPr lang="fr-FR" sz="1600" b="0" dirty="0" err="1"/>
              <a:t>become</a:t>
            </a:r>
            <a:r>
              <a:rPr lang="fr-FR" sz="1600" b="0" dirty="0"/>
              <a:t> default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Inspect</a:t>
            </a:r>
            <a:r>
              <a:rPr lang="fr-FR" sz="1600" b="0" dirty="0"/>
              <a:t> </a:t>
            </a:r>
            <a:r>
              <a:rPr lang="fr-FR" sz="1600" b="0" dirty="0" err="1"/>
              <a:t>injectorTree</a:t>
            </a:r>
            <a:r>
              <a:rPr lang="fr-FR" sz="1600" b="0" dirty="0"/>
              <a:t> of compo° in 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View</a:t>
            </a:r>
            <a:r>
              <a:rPr lang="fr-FR" sz="1600" b="0" dirty="0"/>
              <a:t> Transition (Expé)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FAFE69-18FA-E7B8-A0D4-BB6C4751E8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5647"/>
            <a:ext cx="5144311" cy="987133"/>
          </a:xfrm>
          <a:prstGeom prst="roundRect">
            <a:avLst>
              <a:gd name="adj" fmla="val 19763"/>
            </a:avLst>
          </a:prstGeo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19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/>
              </a:rPr>
              <a:t>Angular </a:t>
            </a:r>
            <a:r>
              <a:rPr lang="fr-FR" sz="1600" b="0" dirty="0" err="1">
                <a:hlinkClick r:id="rId2"/>
              </a:rPr>
              <a:t>Signals</a:t>
            </a:r>
            <a:r>
              <a:rPr lang="fr-FR" sz="1600" b="0" dirty="0"/>
              <a:t>. </a:t>
            </a:r>
            <a:r>
              <a:rPr lang="fr-FR" sz="1600" b="0" dirty="0" err="1"/>
              <a:t>Reactive</a:t>
            </a:r>
            <a:r>
              <a:rPr lang="fr-FR" sz="1600" b="0" dirty="0"/>
              <a:t> </a:t>
            </a:r>
            <a:r>
              <a:rPr lang="fr-FR" sz="1600" b="0" dirty="0" err="1"/>
              <a:t>StateMngt</a:t>
            </a:r>
            <a:r>
              <a:rPr lang="fr-FR" sz="1600" b="0" dirty="0"/>
              <a:t> </a:t>
            </a:r>
            <a:r>
              <a:rPr lang="fr-FR" sz="1600" u="sng" dirty="0"/>
              <a:t>ASYNC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u="sng" dirty="0"/>
              <a:t>String interpolation in Ang </a:t>
            </a:r>
            <a:r>
              <a:rPr lang="fr-FR" sz="1600" u="sng"/>
              <a:t>Templates</a:t>
            </a:r>
            <a:endParaRPr lang="fr-FR" sz="1600" u="sng" dirty="0"/>
          </a:p>
          <a:p>
            <a:pPr marL="365760" lvl="1" indent="-274320">
              <a:spcBef>
                <a:spcPts val="600"/>
              </a:spcBef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D7F8165E-9E2E-7B45-66DA-5ADC7BA75760}"/>
              </a:ext>
            </a:extLst>
          </p:cNvPr>
          <p:cNvSpPr txBox="1">
            <a:spLocks/>
          </p:cNvSpPr>
          <p:nvPr/>
        </p:nvSpPr>
        <p:spPr>
          <a:xfrm>
            <a:off x="6135685" y="1085645"/>
            <a:ext cx="5144311" cy="1414619"/>
          </a:xfrm>
          <a:prstGeom prst="roundRect">
            <a:avLst>
              <a:gd name="adj" fmla="val 1298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16</a:t>
            </a:r>
          </a:p>
          <a:p>
            <a:pPr marL="365760" lvl="1" indent="-274320">
              <a:spcBef>
                <a:spcPts val="300"/>
              </a:spcBef>
            </a:pPr>
            <a:r>
              <a:rPr lang="fr-FR" sz="1600" b="0" dirty="0">
                <a:hlinkClick r:id="rId2"/>
              </a:rPr>
              <a:t>Angular </a:t>
            </a:r>
            <a:r>
              <a:rPr lang="fr-FR" sz="1600" b="0" dirty="0" err="1">
                <a:hlinkClick r:id="rId2"/>
              </a:rPr>
              <a:t>Signals</a:t>
            </a:r>
            <a:r>
              <a:rPr lang="fr-FR" sz="1600" b="0" dirty="0"/>
              <a:t>. </a:t>
            </a:r>
            <a:r>
              <a:rPr lang="fr-FR" sz="1600" b="0" dirty="0" err="1"/>
              <a:t>Reactive</a:t>
            </a:r>
            <a:r>
              <a:rPr lang="fr-FR" sz="1600" b="0" dirty="0"/>
              <a:t> </a:t>
            </a:r>
            <a:r>
              <a:rPr lang="fr-FR" sz="1600" b="0" dirty="0" err="1"/>
              <a:t>StateMngt</a:t>
            </a:r>
            <a:r>
              <a:rPr lang="fr-FR" sz="1600" b="0" dirty="0"/>
              <a:t> </a:t>
            </a:r>
            <a:r>
              <a:rPr lang="fr-FR" dirty="0"/>
              <a:t>SYNC</a:t>
            </a:r>
            <a:endParaRPr lang="fr-FR" sz="160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Self-</a:t>
            </a:r>
            <a:r>
              <a:rPr lang="fr-FR" sz="1600" b="0" dirty="0" err="1"/>
              <a:t>closing</a:t>
            </a:r>
            <a:r>
              <a:rPr lang="fr-FR" sz="1600" b="0" dirty="0"/>
              <a:t> tags &lt;</a:t>
            </a:r>
            <a:r>
              <a:rPr lang="fr-FR" sz="1600" b="0" dirty="0" err="1"/>
              <a:t>elt</a:t>
            </a:r>
            <a:r>
              <a:rPr lang="fr-FR" sz="1600" b="0" dirty="0"/>
              <a:t> </a:t>
            </a:r>
            <a:r>
              <a:rPr lang="fr-FR" sz="1600" b="0" dirty="0" err="1"/>
              <a:t>attr</a:t>
            </a:r>
            <a:r>
              <a:rPr lang="fr-FR" sz="1600" b="0" dirty="0"/>
              <a:t>=« val » /&gt;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 param mapping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9208B47-CAD7-2AB6-90EC-CF246F3F6E39}"/>
              </a:ext>
            </a:extLst>
          </p:cNvPr>
          <p:cNvSpPr txBox="1">
            <a:spLocks/>
          </p:cNvSpPr>
          <p:nvPr/>
        </p:nvSpPr>
        <p:spPr>
          <a:xfrm>
            <a:off x="5806735" y="370185"/>
            <a:ext cx="2000931" cy="566237"/>
          </a:xfrm>
          <a:prstGeom prst="roundRect">
            <a:avLst>
              <a:gd name="adj" fmla="val 16089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+mj-lt"/>
              <a:buAutoNum type="alphaU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+mj-lt"/>
              <a:buAutoNum type="alphaL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chemeClr val="tx2"/>
                </a:solidFill>
                <a:ea typeface="+mn-lt"/>
                <a:cs typeface="+mn-lt"/>
                <a:hlinkClick r:id="rId3"/>
              </a:rPr>
              <a:t>Référence</a:t>
            </a:r>
            <a:endParaRPr lang="fr-FR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264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426D-6FD6-6BFE-879F-8C4ED310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F444E-40D5-C0BF-C926-C2D3C96090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field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EF402F-F99B-A6DB-4825-C84816C37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49A10-3CF8-025B-4334-98F7F654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E4AFB4E-A517-EC9F-9DC0-8E7F3FFCA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9124B2D-38EA-6D56-3E46-129A3EBDA4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Bootstrap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Use Bootstrap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=&gt; </a:t>
            </a:r>
            <a:r>
              <a:rPr lang="fr-FR" dirty="0" err="1"/>
              <a:t>angular</a:t>
            </a:r>
            <a:r>
              <a:rPr lang="fr-FR" dirty="0"/>
              <a:t> bootstrap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 err="1"/>
              <a:t>Fournit</a:t>
            </a:r>
            <a:r>
              <a:rPr lang="en-GB" dirty="0"/>
              <a:t> </a:t>
            </a:r>
            <a:r>
              <a:rPr lang="en-GB" dirty="0" err="1"/>
              <a:t>classe</a:t>
            </a:r>
            <a:r>
              <a:rPr lang="en-GB" dirty="0"/>
              <a:t> “{property}{sides}-{breakpoint}{size}”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{property} : m, p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{sides} : top, bottom, left, </a:t>
            </a:r>
            <a:r>
              <a:rPr lang="en-GB" dirty="0" err="1"/>
              <a:t>x,y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2036DD7-D108-1346-2C01-CA13604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Component</a:t>
            </a:r>
          </a:p>
        </p:txBody>
      </p:sp>
    </p:spTree>
    <p:extLst>
      <p:ext uri="{BB962C8B-B14F-4D97-AF65-F5344CB8AC3E}">
        <p14:creationId xmlns:p14="http://schemas.microsoft.com/office/powerpoint/2010/main" val="283542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marL="0" indent="0" algn="ctr">
              <a:buNone/>
            </a:pPr>
            <a:r>
              <a:rPr lang="fr-FR" dirty="0" err="1"/>
              <a:t>Reactive</a:t>
            </a:r>
            <a:r>
              <a:rPr lang="fr-FR" dirty="0"/>
              <a:t> Extensions Lib for 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Références : </a:t>
            </a:r>
            <a:r>
              <a:rPr lang="fr-FR" dirty="0">
                <a:hlinkClick r:id="rId2"/>
              </a:rPr>
              <a:t>Link</a:t>
            </a:r>
            <a:r>
              <a:rPr lang="fr-FR" dirty="0"/>
              <a:t>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Promise (One time)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Observable (Unicast)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Subject</a:t>
            </a:r>
            <a:r>
              <a:rPr lang="fr-FR" sz="1600" b="0" dirty="0"/>
              <a:t> (</a:t>
            </a:r>
            <a:r>
              <a:rPr lang="fr-FR" sz="1600" b="0" dirty="0" err="1"/>
              <a:t>multicasting</a:t>
            </a:r>
            <a:r>
              <a:rPr lang="fr-FR" sz="1600" b="0" dirty="0"/>
              <a:t>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Behavior</a:t>
            </a:r>
            <a:r>
              <a:rPr lang="fr-FR" sz="1200" b="0" dirty="0"/>
              <a:t>, </a:t>
            </a:r>
            <a:r>
              <a:rPr lang="fr-FR" sz="1200" b="0" dirty="0" err="1"/>
              <a:t>Async</a:t>
            </a:r>
            <a:r>
              <a:rPr lang="fr-FR" sz="1200" b="0" dirty="0"/>
              <a:t>, Replay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Observer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Next(), </a:t>
            </a:r>
            <a:r>
              <a:rPr lang="fr-FR" sz="1200" b="0" dirty="0" err="1"/>
              <a:t>error</a:t>
            </a:r>
            <a:r>
              <a:rPr lang="fr-FR" sz="1200" b="0" dirty="0"/>
              <a:t>(), </a:t>
            </a:r>
            <a:r>
              <a:rPr lang="fr-FR" sz="1200" b="0" dirty="0" err="1"/>
              <a:t>complete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Subscription</a:t>
            </a:r>
            <a:r>
              <a:rPr lang="fr-FR" sz="1600" b="0" dirty="0"/>
              <a:t> (</a:t>
            </a:r>
            <a:r>
              <a:rPr lang="fr-FR" sz="1600" b="0" dirty="0" err="1"/>
              <a:t>rsult</a:t>
            </a:r>
            <a:r>
              <a:rPr lang="fr-FR" sz="1600" b="0" dirty="0"/>
              <a:t> of .</a:t>
            </a:r>
            <a:r>
              <a:rPr lang="fr-FR" sz="1600" b="0" dirty="0" err="1"/>
              <a:t>subscribe</a:t>
            </a:r>
            <a:r>
              <a:rPr lang="fr-FR" sz="1600" b="0" dirty="0"/>
              <a:t>())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Finalize</a:t>
            </a:r>
            <a:r>
              <a:rPr lang="fr-FR" sz="1200" b="0" dirty="0"/>
              <a:t>(), </a:t>
            </a:r>
            <a:r>
              <a:rPr lang="fr-FR" sz="1200" b="0" dirty="0" err="1"/>
              <a:t>subscribe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Operator</a:t>
            </a:r>
            <a:endParaRPr lang="fr-FR" sz="1600" b="0" dirty="0"/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tap</a:t>
            </a:r>
            <a:r>
              <a:rPr lang="fr-FR" sz="1200" b="0" dirty="0"/>
              <a:t>, .</a:t>
            </a:r>
            <a:r>
              <a:rPr lang="fr-FR" sz="1200" b="0" dirty="0" err="1"/>
              <a:t>map</a:t>
            </a:r>
            <a:r>
              <a:rPr lang="fr-FR" sz="1200" b="0" dirty="0"/>
              <a:t>, </a:t>
            </a:r>
            <a:r>
              <a:rPr lang="fr-FR" sz="1200" b="0" dirty="0" err="1"/>
              <a:t>filter</a:t>
            </a:r>
            <a:r>
              <a:rPr lang="fr-FR" sz="1200" b="0" dirty="0"/>
              <a:t>, of, first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switchMap</a:t>
            </a:r>
            <a:r>
              <a:rPr lang="fr-FR" sz="1200" b="0" dirty="0"/>
              <a:t>, </a:t>
            </a:r>
            <a:r>
              <a:rPr lang="fr-FR" sz="1200" b="0" dirty="0" err="1"/>
              <a:t>exhaustMap</a:t>
            </a:r>
            <a:r>
              <a:rPr lang="fr-FR" sz="1200" b="0" dirty="0"/>
              <a:t>,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of(), first(), </a:t>
            </a:r>
            <a:endParaRPr lang="en-US" sz="1200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399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Implement</a:t>
            </a:r>
            <a:r>
              <a:rPr lang="fr-FR" sz="1600" b="0" dirty="0"/>
              <a:t> </a:t>
            </a:r>
            <a:r>
              <a:rPr lang="fr-FR" sz="1600" b="0" dirty="0" err="1"/>
              <a:t>Redux</a:t>
            </a:r>
            <a:r>
              <a:rPr lang="fr-FR" sz="1600" b="0" dirty="0"/>
              <a:t> Pattern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Based</a:t>
            </a:r>
            <a:r>
              <a:rPr lang="fr-FR" sz="1600" b="0" dirty="0"/>
              <a:t> on RxJS, </a:t>
            </a:r>
            <a:r>
              <a:rPr lang="fr-FR" sz="1600" b="0" dirty="0" err="1"/>
              <a:t>Designed</a:t>
            </a:r>
            <a:r>
              <a:rPr lang="fr-FR" sz="1600" b="0" dirty="0"/>
              <a:t> for Angular</a:t>
            </a:r>
          </a:p>
          <a:p>
            <a:pPr marL="365760" lvl="1" indent="-274320">
              <a:spcBef>
                <a:spcPts val="0"/>
              </a:spcBef>
            </a:pPr>
            <a:endParaRPr lang="fr-FR" sz="1600" b="0" dirty="0"/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Store | State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Action | Reducer | Selector | Effect, 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Entity | Adapter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Router-store | Store-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lvl="1">
              <a:spcBef>
                <a:spcPts val="600"/>
              </a:spcBef>
            </a:pPr>
            <a:endParaRPr lang="fr-FR" sz="1600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Actions. </a:t>
            </a:r>
            <a:r>
              <a:rPr lang="en-GB" sz="1600" b="0" dirty="0"/>
              <a:t>unique event sent by </a:t>
            </a:r>
            <a:r>
              <a:rPr lang="en-GB" sz="1600" b="0" dirty="0" err="1"/>
              <a:t>Serv</a:t>
            </a:r>
            <a:r>
              <a:rPr lang="en-GB" sz="1600" b="0" dirty="0"/>
              <a:t>° &amp; Compo°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Reducer. </a:t>
            </a:r>
            <a:r>
              <a:rPr lang="en-GB" sz="1600" b="0" dirty="0" err="1"/>
              <a:t>fct</a:t>
            </a:r>
            <a:r>
              <a:rPr lang="en-GB" sz="1600" b="0" dirty="0"/>
              <a:t>° apply during state change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Selector. </a:t>
            </a:r>
            <a:r>
              <a:rPr lang="en-GB" sz="1600" b="0" dirty="0"/>
              <a:t>to select state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Effect. </a:t>
            </a:r>
            <a:r>
              <a:rPr lang="en-GB" sz="1600" b="0" dirty="0"/>
              <a:t>interaction with external </a:t>
            </a:r>
            <a:r>
              <a:rPr lang="en-GB" sz="1600" b="0" dirty="0" err="1"/>
              <a:t>src</a:t>
            </a:r>
            <a:endParaRPr lang="en-GB" sz="1600" b="0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Type of Effect in the Picture : </a:t>
            </a:r>
          </a:p>
          <a:p>
            <a:pPr lvl="1">
              <a:spcBef>
                <a:spcPts val="600"/>
              </a:spcBef>
            </a:pP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- RxJS | NgRx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91" y="4342504"/>
            <a:ext cx="4326013" cy="25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11772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Concept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Element</a:t>
            </a:r>
            <a:r>
              <a:rPr lang="fr-FR" sz="1600" b="0" dirty="0"/>
              <a:t>.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Attribute</a:t>
            </a:r>
            <a:r>
              <a:rPr lang="fr-FR" sz="1600" b="0" dirty="0"/>
              <a:t> / Value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DOM / Shadow DOM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Forms / Graphics / Media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/>
              </a:rPr>
              <a:t>Html </a:t>
            </a:r>
            <a:r>
              <a:rPr lang="fr-FR" sz="1600" b="0" dirty="0" err="1">
                <a:hlinkClick r:id="rId2"/>
              </a:rPr>
              <a:t>validator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3"/>
              </a:rPr>
              <a:t>Reference</a:t>
            </a:r>
            <a:endParaRPr lang="fr-FR" sz="1600" b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550418"/>
            <a:ext cx="5144311" cy="2428184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Attribute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name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for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class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type</a:t>
            </a:r>
            <a:endParaRPr lang="en-US" sz="1600" b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Common </a:t>
            </a:r>
            <a:r>
              <a:rPr lang="fr-FR" dirty="0" err="1"/>
              <a:t>Element</a:t>
            </a:r>
            <a:endParaRPr lang="fr-FR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&lt;a&gt;. Link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&lt;p&gt;. </a:t>
            </a:r>
            <a:r>
              <a:rPr lang="fr-FR" sz="1600" b="0" dirty="0" err="1"/>
              <a:t>paragraph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button</a:t>
            </a:r>
            <a:r>
              <a:rPr lang="fr-FR" sz="1600" b="0" dirty="0"/>
              <a:t>&gt;,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9D25-9D35-4F9C-4BF5-54C73687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52EA32-577D-9313-6DA6-6B68581CC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EE6CC-0A7A-8F1E-5B94-D502BE68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422079-E2F4-2505-229A-50A59E32F8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729998-8BE4-B5E3-1120-A58D502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94EC6-77E4-A4A6-228F-E1262738F9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82987" y="1089498"/>
            <a:ext cx="5497787" cy="4889103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0" dirty="0"/>
              <a:t>Properties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B44D3-6E79-9D75-6D72-C082F9B7F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4815348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Presentation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CSS (Cascading Style Sheets)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How HTML </a:t>
            </a:r>
            <a:r>
              <a:rPr lang="en-US" sz="1400" b="0" dirty="0" err="1"/>
              <a:t>elts</a:t>
            </a:r>
            <a:r>
              <a:rPr lang="en-US" sz="1400" b="0" dirty="0"/>
              <a:t> are displayed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Stored in .</a:t>
            </a:r>
            <a:r>
              <a:rPr lang="en-US" sz="1400" b="0" dirty="0" err="1"/>
              <a:t>css</a:t>
            </a:r>
            <a:r>
              <a:rPr lang="en-US" sz="1400" b="0" dirty="0"/>
              <a:t> files</a:t>
            </a:r>
          </a:p>
          <a:p>
            <a:pPr marL="91440" lvl="1" indent="0">
              <a:spcBef>
                <a:spcPts val="600"/>
              </a:spcBef>
              <a:buNone/>
            </a:pPr>
            <a:endParaRPr lang="en-US" sz="1600" b="0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F5E89D06-39D0-15FF-41AC-1DBD77DD675F}"/>
              </a:ext>
            </a:extLst>
          </p:cNvPr>
          <p:cNvSpPr txBox="1">
            <a:spLocks/>
          </p:cNvSpPr>
          <p:nvPr/>
        </p:nvSpPr>
        <p:spPr>
          <a:xfrm>
            <a:off x="948346" y="2301879"/>
            <a:ext cx="2173171" cy="1693004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Concept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Selector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Property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value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Media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Query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Breakpoint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Variables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F7FE0B1-9C08-AA13-D7D8-B69A4F94A5DF}"/>
              </a:ext>
            </a:extLst>
          </p:cNvPr>
          <p:cNvSpPr txBox="1">
            <a:spLocks/>
          </p:cNvSpPr>
          <p:nvPr/>
        </p:nvSpPr>
        <p:spPr>
          <a:xfrm>
            <a:off x="948346" y="4129548"/>
            <a:ext cx="2173172" cy="656154"/>
          </a:xfrm>
          <a:prstGeom prst="roundRect">
            <a:avLst>
              <a:gd name="adj" fmla="val 230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Pré-Process</a:t>
            </a:r>
            <a:endParaRPr lang="fr-FR" sz="1800" dirty="0"/>
          </a:p>
          <a:p>
            <a:pPr marL="71755" indent="0" algn="ctr">
              <a:spcBef>
                <a:spcPts val="600"/>
              </a:spcBef>
              <a:buNone/>
            </a:pPr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Sass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scss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), 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less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1C060C90-3A97-4766-A880-1F398E2E284C}"/>
              </a:ext>
            </a:extLst>
          </p:cNvPr>
          <p:cNvSpPr txBox="1">
            <a:spLocks/>
          </p:cNvSpPr>
          <p:nvPr/>
        </p:nvSpPr>
        <p:spPr>
          <a:xfrm>
            <a:off x="3317572" y="2301879"/>
            <a:ext cx="2130566" cy="2483823"/>
          </a:xfrm>
          <a:prstGeom prst="roundRect">
            <a:avLst>
              <a:gd name="adj" fmla="val 943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Selector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Simple /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Combinator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Attribute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(HTML)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Id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ea typeface="+mn-lt"/>
                <a:cs typeface="+mn-lt"/>
              </a:rPr>
              <a:t>Class</a:t>
            </a:r>
            <a:endParaRPr lang="en-US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</a:t>
            </a:r>
            <a:r>
              <a:rPr lang="en-US" sz="1400" b="0" dirty="0" err="1">
                <a:solidFill>
                  <a:schemeClr val="tx2"/>
                </a:solidFill>
                <a:ea typeface="+mn-lt"/>
                <a:cs typeface="+mn-lt"/>
              </a:rPr>
              <a:t>Elt</a:t>
            </a: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 (:)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Pseudo-class (::)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Universal : *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Grouping : ,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79F69EE-7F2A-C367-E35C-4AFB7A541D13}"/>
              </a:ext>
            </a:extLst>
          </p:cNvPr>
          <p:cNvSpPr txBox="1">
            <a:spLocks/>
          </p:cNvSpPr>
          <p:nvPr/>
        </p:nvSpPr>
        <p:spPr>
          <a:xfrm>
            <a:off x="948346" y="4920367"/>
            <a:ext cx="4499792" cy="959323"/>
          </a:xfrm>
          <a:prstGeom prst="roundRect">
            <a:avLst>
              <a:gd name="adj" fmla="val 2481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Rules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Specificity. The more precise has priority</a:t>
            </a:r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!important. Make a style high priority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014F4AD5-D39E-0579-DC9B-A0A6B7E315D7}"/>
              </a:ext>
            </a:extLst>
          </p:cNvPr>
          <p:cNvSpPr txBox="1">
            <a:spLocks/>
          </p:cNvSpPr>
          <p:nvPr/>
        </p:nvSpPr>
        <p:spPr>
          <a:xfrm>
            <a:off x="5943652" y="1536690"/>
            <a:ext cx="5194519" cy="1338388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Design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RGB, HEX, HSL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Background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Img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…)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Box Model. border / margin / padding…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8564EC08-E5DC-98D3-3CA7-867DC2AEC99A}"/>
              </a:ext>
            </a:extLst>
          </p:cNvPr>
          <p:cNvSpPr txBox="1">
            <a:spLocks/>
          </p:cNvSpPr>
          <p:nvPr/>
        </p:nvSpPr>
        <p:spPr>
          <a:xfrm>
            <a:off x="5943652" y="3023542"/>
            <a:ext cx="5194519" cy="2744960"/>
          </a:xfrm>
          <a:prstGeom prst="roundRect">
            <a:avLst>
              <a:gd name="adj" fmla="val 584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Position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Display.</a:t>
            </a:r>
            <a:r>
              <a:rPr lang="en-US" sz="14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position / </a:t>
            </a:r>
            <a:endParaRPr lang="en-US" sz="14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Unity.</a:t>
            </a:r>
            <a:r>
              <a:rPr lang="en-US" sz="1400" b="0" dirty="0"/>
              <a:t> </a:t>
            </a:r>
            <a:r>
              <a:rPr lang="en-US" sz="1400" b="0" dirty="0" err="1"/>
              <a:t>px</a:t>
            </a:r>
            <a:r>
              <a:rPr lang="en-US" sz="1400" b="0" dirty="0"/>
              <a:t>, </a:t>
            </a:r>
            <a:r>
              <a:rPr lang="en-US" sz="1400" b="0" dirty="0" err="1"/>
              <a:t>em</a:t>
            </a:r>
            <a:r>
              <a:rPr lang="en-US" sz="1400" b="0" dirty="0"/>
              <a:t>, rem, %, </a:t>
            </a:r>
            <a:r>
              <a:rPr lang="en-US" sz="1400" b="0" dirty="0" err="1"/>
              <a:t>fr</a:t>
            </a:r>
            <a:endParaRPr lang="en-US" sz="1400" b="0" dirty="0"/>
          </a:p>
          <a:p>
            <a:pPr marL="360000" lvl="3" indent="-288000">
              <a:spcBef>
                <a:spcPts val="600"/>
              </a:spcBef>
            </a:pPr>
            <a:r>
              <a:rPr lang="en-US" sz="1400" dirty="0"/>
              <a:t>Validator. </a:t>
            </a:r>
            <a:r>
              <a:rPr lang="en-GB" sz="14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Jigsaw</a:t>
            </a:r>
            <a:endParaRPr lang="en-GB" sz="1400" dirty="0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69EF421-3B8D-E971-CBC9-876CE50EB041}"/>
              </a:ext>
            </a:extLst>
          </p:cNvPr>
          <p:cNvSpPr txBox="1">
            <a:spLocks/>
          </p:cNvSpPr>
          <p:nvPr/>
        </p:nvSpPr>
        <p:spPr>
          <a:xfrm>
            <a:off x="6096000" y="4631603"/>
            <a:ext cx="3795217" cy="947487"/>
          </a:xfrm>
          <a:prstGeom prst="roundRect">
            <a:avLst>
              <a:gd name="adj" fmla="val 199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Container (Layout)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Flex. </a:t>
            </a:r>
            <a:r>
              <a:rPr lang="en-US" sz="1400" b="0" dirty="0"/>
              <a:t>Container, direction, wrap, grow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Grid. </a:t>
            </a:r>
            <a:r>
              <a:rPr lang="en-US" sz="1400" b="0" dirty="0"/>
              <a:t>Container, column, row…</a:t>
            </a:r>
          </a:p>
        </p:txBody>
      </p:sp>
    </p:spTree>
    <p:extLst>
      <p:ext uri="{BB962C8B-B14F-4D97-AF65-F5344CB8AC3E}">
        <p14:creationId xmlns:p14="http://schemas.microsoft.com/office/powerpoint/2010/main" val="233990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15CF-6A4C-2B7E-FE98-0E0BA357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1545AC-A0B6-7ECE-B259-084C91996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08D07-3C15-21AF-DACF-83DDFE17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0B2D663-A52B-593C-BDDA-4739623132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27710D1-B174-2D8F-17D4-8C17FB4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 &amp; Typescript 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AC93D1-4C82-12C6-A5CA-B5BB0BB05B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365760" lvl="1" indent="-274320">
              <a:spcBef>
                <a:spcPts val="600"/>
              </a:spcBef>
            </a:pP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Version 5.4 (</a:t>
            </a:r>
            <a:r>
              <a:rPr lang="fr-FR" sz="1600" b="0" dirty="0" err="1"/>
              <a:t>readonly</a:t>
            </a:r>
            <a:r>
              <a:rPr lang="fr-FR" sz="1600" b="0" dirty="0"/>
              <a:t> modifier / import type…)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CA1533-5E59-89C4-40DE-92DABAE84E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Javascript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??</a:t>
            </a:r>
          </a:p>
          <a:p>
            <a:pPr marL="365760" lvl="1" indent="-274320"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6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A56A-FAAC-5849-65C7-D9F7EE9E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C9AC3B4-D364-2BA2-2892-FCA0EEC3A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Database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4CC263D-8CCE-1298-FB54-E3732DBA3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6706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83EF7-93B0-3147-8008-81D2C5F3C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22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A1DB-E775-586C-BF0B-9110ABFE7D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AFDC9-639A-9F7B-4F7B-09AC0623CD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412E-CB84-36F0-CC16-68512561D1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MartenDb</a:t>
            </a:r>
            <a:endParaRPr lang="en-US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Distributed as </a:t>
            </a:r>
            <a:r>
              <a:rPr lang="en-US" sz="1600" b="0" dirty="0" err="1"/>
              <a:t>Nuget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Aim at use PostgreSQL as a </a:t>
            </a:r>
            <a:r>
              <a:rPr lang="en-US" sz="1600" b="0" dirty="0" err="1"/>
              <a:t>DocDb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Provide a </a:t>
            </a:r>
            <a:r>
              <a:rPr lang="en-US" sz="1600" b="0" dirty="0" err="1"/>
              <a:t>DocumentDatabase</a:t>
            </a:r>
            <a:r>
              <a:rPr lang="en-US" sz="1600" b="0" dirty="0"/>
              <a:t> &amp; </a:t>
            </a:r>
            <a:r>
              <a:rPr lang="en-US" sz="1600" b="0" dirty="0" err="1"/>
              <a:t>EventSourcing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Expose Dapper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Expose </a:t>
            </a:r>
            <a:r>
              <a:rPr lang="en-US" sz="1600" b="0" dirty="0" err="1"/>
              <a:t>Postgre</a:t>
            </a:r>
            <a:r>
              <a:rPr lang="en-US" sz="1600" b="0" dirty="0"/>
              <a:t> RDBMS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ACID compliant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446727-53D1-AE50-6820-95A51394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4A66C6-2260-73E3-F7FA-32DE88EDB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5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5584723" y="1092088"/>
            <a:ext cx="5696052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2288458" cy="3188588"/>
          </a:xfrm>
          <a:prstGeom prst="roundRect">
            <a:avLst>
              <a:gd name="adj" fmla="val 9819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Angular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React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Vue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Node.Js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WebForms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MVC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Blazor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Spring</a:t>
            </a:r>
            <a:endParaRPr lang="fr-FR" sz="1400" b="0" dirty="0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3313471" y="1089500"/>
            <a:ext cx="2084439" cy="3188587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Java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Kotlin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Groovy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C#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C++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Python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5584723" y="2744125"/>
            <a:ext cx="5696052" cy="3188588"/>
          </a:xfrm>
          <a:prstGeom prst="roundRect">
            <a:avLst>
              <a:gd name="adj" fmla="val 774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 txBox="1">
            <a:spLocks/>
          </p:cNvSpPr>
          <p:nvPr/>
        </p:nvSpPr>
        <p:spPr>
          <a:xfrm>
            <a:off x="838201" y="4431163"/>
            <a:ext cx="4559710" cy="1501549"/>
          </a:xfrm>
          <a:prstGeom prst="roundRect">
            <a:avLst>
              <a:gd name="adj" fmla="val 2105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Dapper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91B6-506C-3E87-5345-0A6924EA4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2075EB-F9F1-4363-78BB-C2DC02232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2" y="1089500"/>
            <a:ext cx="5773954" cy="2509106"/>
          </a:xfrm>
          <a:prstGeom prst="roundRect">
            <a:avLst>
              <a:gd name="adj" fmla="val 688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.NET 5+ (</a:t>
            </a:r>
            <a:r>
              <a:rPr lang="fr-FR" sz="1800" dirty="0" err="1"/>
              <a:t>Prev</a:t>
            </a:r>
            <a:r>
              <a:rPr lang="fr-FR" sz="1800" dirty="0"/>
              <a:t>. .NET Core)</a:t>
            </a:r>
            <a:endParaRPr lang="en-US" sz="18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E58D0-C212-402B-F016-E3E4CD2BF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44FB15-652D-0B32-C793-ED233776CD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89B9F8-4E82-DB7C-DF68-0B526426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0" dirty="0"/>
              <a:t>Overview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780C4E2-B291-E284-2397-054D1CE502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54760" y="1088691"/>
            <a:ext cx="4526013" cy="3414483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</a:t>
            </a:r>
            <a:r>
              <a:rPr lang="fr-FR" sz="1800" dirty="0"/>
              <a:t>.NET Framework</a:t>
            </a:r>
            <a:endParaRPr lang="fr-FR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9273DE6D-EFB1-5977-4991-89D65986E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9366229C-55C9-ABEE-C528-D4EFF33F3334}"/>
              </a:ext>
            </a:extLst>
          </p:cNvPr>
          <p:cNvSpPr txBox="1">
            <a:spLocks/>
          </p:cNvSpPr>
          <p:nvPr/>
        </p:nvSpPr>
        <p:spPr>
          <a:xfrm>
            <a:off x="3308591" y="3720758"/>
            <a:ext cx="3303565" cy="2226108"/>
          </a:xfrm>
          <a:prstGeom prst="roundRect">
            <a:avLst>
              <a:gd name="adj" fmla="val 11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ASP.NET</a:t>
            </a:r>
            <a:endParaRPr lang="fr-FR" sz="18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D29005E5-6181-26C8-0CEB-BF4374A632BD}"/>
              </a:ext>
            </a:extLst>
          </p:cNvPr>
          <p:cNvSpPr txBox="1">
            <a:spLocks/>
          </p:cNvSpPr>
          <p:nvPr/>
        </p:nvSpPr>
        <p:spPr>
          <a:xfrm>
            <a:off x="2868872" y="1502675"/>
            <a:ext cx="1679521" cy="1850125"/>
          </a:xfrm>
          <a:prstGeom prst="roundRect">
            <a:avLst>
              <a:gd name="adj" fmla="val 1545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Component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CLR, GC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CoreCLR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.NET Class Lib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HttpClient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LINQ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8DB447AC-76D6-778D-4BCE-C5EF27A35AAC}"/>
              </a:ext>
            </a:extLst>
          </p:cNvPr>
          <p:cNvSpPr txBox="1">
            <a:spLocks/>
          </p:cNvSpPr>
          <p:nvPr/>
        </p:nvSpPr>
        <p:spPr>
          <a:xfrm>
            <a:off x="9169405" y="1508621"/>
            <a:ext cx="1968765" cy="1254564"/>
          </a:xfrm>
          <a:prstGeom prst="roundRect">
            <a:avLst>
              <a:gd name="adj" fmla="val 1305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Component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CLR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.NET Class Library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LINQ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43D8BBFE-1328-D20A-CE41-87FF8769945D}"/>
              </a:ext>
            </a:extLst>
          </p:cNvPr>
          <p:cNvSpPr txBox="1">
            <a:spLocks/>
          </p:cNvSpPr>
          <p:nvPr/>
        </p:nvSpPr>
        <p:spPr>
          <a:xfrm>
            <a:off x="9169405" y="2910842"/>
            <a:ext cx="1968765" cy="1484177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Framework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Windows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(4.x)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WCF</a:t>
            </a:r>
          </a:p>
          <a:p>
            <a:pPr marL="287655" indent="-215900">
              <a:spcBef>
                <a:spcPts val="600"/>
              </a:spcBef>
            </a:pP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4551A4CB-C9ED-C6FE-A72A-DE9DC5C85038}"/>
              </a:ext>
            </a:extLst>
          </p:cNvPr>
          <p:cNvSpPr txBox="1">
            <a:spLocks/>
          </p:cNvSpPr>
          <p:nvPr/>
        </p:nvSpPr>
        <p:spPr>
          <a:xfrm>
            <a:off x="838198" y="3720758"/>
            <a:ext cx="2327789" cy="2257034"/>
          </a:xfrm>
          <a:prstGeom prst="roundRect">
            <a:avLst>
              <a:gd name="adj" fmla="val 1159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>
                <a:hlinkClick r:id="rId3"/>
              </a:rPr>
              <a:t>Mono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Lightweight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! =&gt; Mobile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Xamarin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Deprecated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Unity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engine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games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B980743-F3E5-D860-145C-A0D1C37FD8E6}"/>
              </a:ext>
            </a:extLst>
          </p:cNvPr>
          <p:cNvSpPr txBox="1">
            <a:spLocks/>
          </p:cNvSpPr>
          <p:nvPr/>
        </p:nvSpPr>
        <p:spPr>
          <a:xfrm>
            <a:off x="4652120" y="1508683"/>
            <a:ext cx="1753858" cy="1144367"/>
          </a:xfrm>
          <a:prstGeom prst="roundRect">
            <a:avLst>
              <a:gd name="adj" fmla="val 1484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Framework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Windows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Core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2B6284EF-1472-91D6-4F5D-8DE8FEF7E904}"/>
              </a:ext>
            </a:extLst>
          </p:cNvPr>
          <p:cNvSpPr txBox="1">
            <a:spLocks/>
          </p:cNvSpPr>
          <p:nvPr/>
        </p:nvSpPr>
        <p:spPr>
          <a:xfrm>
            <a:off x="6898640" y="1502675"/>
            <a:ext cx="2128161" cy="2892344"/>
          </a:xfrm>
          <a:prstGeom prst="roundRect">
            <a:avLst>
              <a:gd name="adj" fmla="val 738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Overview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Best for Win° Desktop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Since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2002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Legacy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Vers° 1.0 to 4.8.1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D303125A-BC6E-54A8-C5AC-D917DCBC9525}"/>
              </a:ext>
            </a:extLst>
          </p:cNvPr>
          <p:cNvSpPr txBox="1">
            <a:spLocks/>
          </p:cNvSpPr>
          <p:nvPr/>
        </p:nvSpPr>
        <p:spPr>
          <a:xfrm>
            <a:off x="6754760" y="4650832"/>
            <a:ext cx="4526014" cy="1296034"/>
          </a:xfrm>
          <a:prstGeom prst="roundRect">
            <a:avLst>
              <a:gd name="adj" fmla="val 200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CLR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Common Language Runtime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Windows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Presentation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Foundation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WCF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Windows Communication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Foundation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GC.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Garbage Collector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A8846A51-F21F-0009-C414-82C7E2233799}"/>
              </a:ext>
            </a:extLst>
          </p:cNvPr>
          <p:cNvSpPr txBox="1">
            <a:spLocks/>
          </p:cNvSpPr>
          <p:nvPr/>
        </p:nvSpPr>
        <p:spPr>
          <a:xfrm>
            <a:off x="1012905" y="1502675"/>
            <a:ext cx="1752240" cy="1850125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Overview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Multi-Platform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Ref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Implem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Vers°.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5 to 10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5446B2D3-7439-7C0B-7190-746A272E53EA}"/>
              </a:ext>
            </a:extLst>
          </p:cNvPr>
          <p:cNvSpPr txBox="1">
            <a:spLocks/>
          </p:cNvSpPr>
          <p:nvPr/>
        </p:nvSpPr>
        <p:spPr>
          <a:xfrm>
            <a:off x="4650895" y="2763185"/>
            <a:ext cx="1753858" cy="589615"/>
          </a:xfrm>
          <a:prstGeom prst="roundRect">
            <a:avLst>
              <a:gd name="adj" fmla="val 2535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Language</a:t>
            </a:r>
            <a:endParaRPr lang="fr-FR" sz="1400" dirty="0"/>
          </a:p>
          <a:p>
            <a:pPr marL="71755" indent="0" algn="ctr">
              <a:spcBef>
                <a:spcPts val="600"/>
              </a:spcBef>
              <a:buNone/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C# / F# / VB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288778C-F723-5475-8CFC-3314F25E5D20}"/>
              </a:ext>
            </a:extLst>
          </p:cNvPr>
          <p:cNvSpPr txBox="1">
            <a:spLocks/>
          </p:cNvSpPr>
          <p:nvPr/>
        </p:nvSpPr>
        <p:spPr>
          <a:xfrm>
            <a:off x="4940708" y="4017789"/>
            <a:ext cx="1605449" cy="1884306"/>
          </a:xfrm>
          <a:prstGeom prst="roundRect">
            <a:avLst>
              <a:gd name="adj" fmla="val 995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Framework</a:t>
            </a:r>
            <a:endParaRPr lang="fr-FR" sz="1400" dirty="0"/>
          </a:p>
          <a:p>
            <a:pPr marL="287655" indent="-215900">
              <a:spcBef>
                <a:spcPts val="3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Blazor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MVC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Web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Web API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Core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Razor Pages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E12931-130D-A28B-BCE4-403CF9B2699A}"/>
              </a:ext>
            </a:extLst>
          </p:cNvPr>
          <p:cNvSpPr txBox="1">
            <a:spLocks/>
          </p:cNvSpPr>
          <p:nvPr/>
        </p:nvSpPr>
        <p:spPr>
          <a:xfrm>
            <a:off x="3415707" y="4011781"/>
            <a:ext cx="1382398" cy="1014704"/>
          </a:xfrm>
          <a:prstGeom prst="roundRect">
            <a:avLst>
              <a:gd name="adj" fmla="val 1484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600" dirty="0"/>
              <a:t>Overview</a:t>
            </a:r>
            <a:endParaRPr lang="fr-FR" sz="1400" dirty="0"/>
          </a:p>
          <a:p>
            <a:pPr marL="71755" indent="0" algn="ctr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Framework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dedicated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to Web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2E6664D0-4DA3-D562-6846-87F667357E52}"/>
              </a:ext>
            </a:extLst>
          </p:cNvPr>
          <p:cNvSpPr txBox="1">
            <a:spLocks/>
          </p:cNvSpPr>
          <p:nvPr/>
        </p:nvSpPr>
        <p:spPr>
          <a:xfrm>
            <a:off x="3415706" y="5113045"/>
            <a:ext cx="1382398" cy="655455"/>
          </a:xfrm>
          <a:prstGeom prst="roundRect">
            <a:avLst>
              <a:gd name="adj" fmla="val 1484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 indent="0" algn="ctr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64844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Concepts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Database, table, requête, donnée, index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Select,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Where</a:t>
            </a:r>
            <a:r>
              <a:rPr lang="fr-FR" sz="1400" dirty="0"/>
              <a:t>, </a:t>
            </a:r>
            <a:r>
              <a:rPr lang="fr-FR" sz="1400" dirty="0" err="1"/>
              <a:t>Join</a:t>
            </a:r>
            <a:r>
              <a:rPr lang="fr-FR" sz="1400" dirty="0"/>
              <a:t> </a:t>
            </a:r>
            <a:r>
              <a:rPr lang="fr-FR" sz="140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Concepts – By Stack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BEF38-1277-C440-EDE6-76635DC2E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7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7D827-620C-8EBA-B835-6D84462E3D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.NET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CEE86-2B52-94DB-EFB7-62AA385D0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C5E36-DDF8-59F1-DDFE-58CF3D5AFA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.NET Framework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E582F-9886-3E1A-FFB6-887674AC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F1232D-9050-7D36-07A9-38C3C613B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7904996A-F788-CD42-D025-0137A88B785A}"/>
              </a:ext>
            </a:extLst>
          </p:cNvPr>
          <p:cNvSpPr txBox="1">
            <a:spLocks/>
          </p:cNvSpPr>
          <p:nvPr/>
        </p:nvSpPr>
        <p:spPr>
          <a:xfrm>
            <a:off x="1005968" y="1584961"/>
            <a:ext cx="4866512" cy="741679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10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TODO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7EB3174-87F0-A1DA-E2F2-A92BF9FFAB96}"/>
              </a:ext>
            </a:extLst>
          </p:cNvPr>
          <p:cNvSpPr txBox="1">
            <a:spLocks/>
          </p:cNvSpPr>
          <p:nvPr/>
        </p:nvSpPr>
        <p:spPr>
          <a:xfrm>
            <a:off x="1005968" y="2475789"/>
            <a:ext cx="4866512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9</a:t>
            </a:r>
            <a:endParaRPr lang="fr-FR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TODO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FB10B4-1B95-65BC-E38A-7C444AE26091}"/>
              </a:ext>
            </a:extLst>
          </p:cNvPr>
          <p:cNvSpPr txBox="1">
            <a:spLocks/>
          </p:cNvSpPr>
          <p:nvPr/>
        </p:nvSpPr>
        <p:spPr>
          <a:xfrm>
            <a:off x="6271659" y="1584961"/>
            <a:ext cx="4866512" cy="1056640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4.8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Bonjour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1D749ABC-AB51-C75E-F501-32B20A57A400}"/>
              </a:ext>
            </a:extLst>
          </p:cNvPr>
          <p:cNvSpPr txBox="1">
            <a:spLocks/>
          </p:cNvSpPr>
          <p:nvPr/>
        </p:nvSpPr>
        <p:spPr>
          <a:xfrm>
            <a:off x="6271659" y="2791559"/>
            <a:ext cx="4866512" cy="1056640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4.5</a:t>
            </a:r>
            <a:endParaRPr lang="fr-FR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Implémente .NET Standard</a:t>
            </a:r>
          </a:p>
        </p:txBody>
      </p:sp>
    </p:spTree>
    <p:extLst>
      <p:ext uri="{BB962C8B-B14F-4D97-AF65-F5344CB8AC3E}">
        <p14:creationId xmlns:p14="http://schemas.microsoft.com/office/powerpoint/2010/main" val="347420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3A73C-30AA-F31B-6F03-4B87F10B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8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0B158-4D1E-5D95-7F6C-20AA8331DB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DBC76-B682-6CB3-1D21-FB2D7783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Execution in CLR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0A40-E64C-2DA2-1A58-ADC39B548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01383A6-D5FA-6306-2FBE-E72DC5657FE8}"/>
              </a:ext>
            </a:extLst>
          </p:cNvPr>
          <p:cNvSpPr txBox="1">
            <a:spLocks/>
          </p:cNvSpPr>
          <p:nvPr/>
        </p:nvSpPr>
        <p:spPr>
          <a:xfrm>
            <a:off x="521111" y="2893514"/>
            <a:ext cx="1711098" cy="786335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Source Code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/>
              <a:t>C# / F# / VB</a:t>
            </a:r>
            <a:endParaRPr lang="fr-FR" dirty="0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04FC117B-0DAE-6C54-EBBE-FB3F33D9F577}"/>
              </a:ext>
            </a:extLst>
          </p:cNvPr>
          <p:cNvSpPr txBox="1">
            <a:spLocks/>
          </p:cNvSpPr>
          <p:nvPr/>
        </p:nvSpPr>
        <p:spPr>
          <a:xfrm>
            <a:off x="3878802" y="2625952"/>
            <a:ext cx="2064798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CIL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/>
              <a:t>(</a:t>
            </a:r>
            <a:r>
              <a:rPr lang="en-US" sz="1400" noProof="0" dirty="0"/>
              <a:t>Managed c</a:t>
            </a:r>
            <a:r>
              <a:rPr lang="fr-FR" sz="1400" dirty="0"/>
              <a:t>ode)</a:t>
            </a:r>
            <a:endParaRPr lang="fr-FR" sz="1600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95C078-7A09-085D-1728-21B2F4A097D6}"/>
              </a:ext>
            </a:extLst>
          </p:cNvPr>
          <p:cNvSpPr txBox="1">
            <a:spLocks/>
          </p:cNvSpPr>
          <p:nvPr/>
        </p:nvSpPr>
        <p:spPr>
          <a:xfrm>
            <a:off x="3878802" y="3426763"/>
            <a:ext cx="2064798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noProof="0" dirty="0"/>
              <a:t>Metadata</a:t>
            </a:r>
            <a:endParaRPr lang="fr-FR" sz="1800" dirty="0"/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/>
              <a:t>(</a:t>
            </a:r>
            <a:r>
              <a:rPr lang="en-US" sz="1400" noProof="0" dirty="0"/>
              <a:t>types, members, ref…)</a:t>
            </a:r>
            <a:endParaRPr lang="fr-FR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F5F2DA0-73D2-F219-913E-B108D89DC06B}"/>
              </a:ext>
            </a:extLst>
          </p:cNvPr>
          <p:cNvSpPr/>
          <p:nvPr/>
        </p:nvSpPr>
        <p:spPr>
          <a:xfrm>
            <a:off x="2232210" y="3102700"/>
            <a:ext cx="1509799" cy="324064"/>
          </a:xfrm>
          <a:prstGeom prst="rightArrow">
            <a:avLst>
              <a:gd name="adj1" fmla="val 50000"/>
              <a:gd name="adj2" fmla="val 773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0321B46-A217-155B-C71B-8ECCF73688DA}"/>
              </a:ext>
            </a:extLst>
          </p:cNvPr>
          <p:cNvSpPr txBox="1">
            <a:spLocks/>
          </p:cNvSpPr>
          <p:nvPr/>
        </p:nvSpPr>
        <p:spPr>
          <a:xfrm>
            <a:off x="1593273" y="3842419"/>
            <a:ext cx="2015051" cy="893824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tx2"/>
                </a:solidFill>
              </a:rPr>
              <a:t>Language</a:t>
            </a:r>
            <a:r>
              <a:rPr lang="fr-FR" sz="1400" dirty="0">
                <a:solidFill>
                  <a:schemeClr val="tx2"/>
                </a:solidFill>
              </a:rPr>
              <a:t> Compiler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Compilation AOT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0743B595-FEF1-451C-155C-70AF47958BA8}"/>
              </a:ext>
            </a:extLst>
          </p:cNvPr>
          <p:cNvSpPr txBox="1">
            <a:spLocks/>
          </p:cNvSpPr>
          <p:nvPr/>
        </p:nvSpPr>
        <p:spPr>
          <a:xfrm>
            <a:off x="6383737" y="3262640"/>
            <a:ext cx="2178404" cy="1473604"/>
          </a:xfrm>
          <a:prstGeom prst="roundRect">
            <a:avLst>
              <a:gd name="adj" fmla="val 1172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</a:rPr>
              <a:t>Compile CIL to Native</a:t>
            </a:r>
            <a:endParaRPr lang="fr-FR" sz="1400" b="0" dirty="0">
              <a:solidFill>
                <a:schemeClr val="tx2"/>
              </a:solidFill>
            </a:endParaRP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JIT .NET compiler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</a:rPr>
              <a:t>Or AOT :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Ngen.exe (.NET Fram)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Crossgen2 (.NET6+)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2438B6-7717-1404-8561-A34124174E55}"/>
              </a:ext>
            </a:extLst>
          </p:cNvPr>
          <p:cNvSpPr/>
          <p:nvPr/>
        </p:nvSpPr>
        <p:spPr>
          <a:xfrm rot="20862080">
            <a:off x="5975085" y="2463729"/>
            <a:ext cx="1559086" cy="438798"/>
          </a:xfrm>
          <a:prstGeom prst="rightArrow">
            <a:avLst>
              <a:gd name="adj1" fmla="val 51967"/>
              <a:gd name="adj2" fmla="val 95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AD3AC3D7-41C2-1C0B-9CB7-DADD0ED56130}"/>
              </a:ext>
            </a:extLst>
          </p:cNvPr>
          <p:cNvSpPr txBox="1">
            <a:spLocks/>
          </p:cNvSpPr>
          <p:nvPr/>
        </p:nvSpPr>
        <p:spPr>
          <a:xfrm>
            <a:off x="7563014" y="2239958"/>
            <a:ext cx="2638976" cy="729916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Native Code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Target Machine Archi</a:t>
            </a:r>
            <a:endParaRPr lang="fr-FR" dirty="0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F92F5F7D-84A7-ADF1-D278-EB8BAD3B3939}"/>
              </a:ext>
            </a:extLst>
          </p:cNvPr>
          <p:cNvSpPr txBox="1">
            <a:spLocks/>
          </p:cNvSpPr>
          <p:nvPr/>
        </p:nvSpPr>
        <p:spPr>
          <a:xfrm>
            <a:off x="3760724" y="2220183"/>
            <a:ext cx="2335276" cy="201247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Portable Exe (PE) File</a:t>
            </a:r>
            <a:endParaRPr lang="fr-FR" sz="1800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498E242E-8AB4-FB12-56FA-62DE38D20283}"/>
              </a:ext>
            </a:extLst>
          </p:cNvPr>
          <p:cNvSpPr txBox="1">
            <a:spLocks/>
          </p:cNvSpPr>
          <p:nvPr/>
        </p:nvSpPr>
        <p:spPr>
          <a:xfrm>
            <a:off x="6307440" y="3102014"/>
            <a:ext cx="5064372" cy="2822408"/>
          </a:xfrm>
          <a:prstGeom prst="roundRect">
            <a:avLst>
              <a:gd name="adj" fmla="val 82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b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</a:rPr>
              <a:t>CLR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533DFD-000C-AE7B-28A3-5ED8EA34DE9B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7154716" y="2820457"/>
            <a:ext cx="318223" cy="44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408E3DF8-7CE0-37C7-CD52-60D244C0275F}"/>
              </a:ext>
            </a:extLst>
          </p:cNvPr>
          <p:cNvSpPr txBox="1">
            <a:spLocks/>
          </p:cNvSpPr>
          <p:nvPr/>
        </p:nvSpPr>
        <p:spPr>
          <a:xfrm>
            <a:off x="8631133" y="3226419"/>
            <a:ext cx="2638607" cy="2410938"/>
          </a:xfrm>
          <a:prstGeom prst="roundRect">
            <a:avLst>
              <a:gd name="adj" fmla="val 805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</a:rPr>
              <a:t>Services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Run Code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Garbage Collector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Type </a:t>
            </a:r>
            <a:r>
              <a:rPr lang="fr-FR" sz="1400" dirty="0" err="1"/>
              <a:t>safety</a:t>
            </a:r>
            <a:endParaRPr lang="fr-FR" sz="1400" dirty="0"/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X-</a:t>
            </a:r>
            <a:r>
              <a:rPr lang="fr-FR" sz="1400" dirty="0" err="1"/>
              <a:t>lang</a:t>
            </a:r>
            <a:r>
              <a:rPr lang="fr-FR" sz="1400" dirty="0"/>
              <a:t> </a:t>
            </a:r>
            <a:r>
              <a:rPr lang="fr-FR" sz="1400" dirty="0" err="1"/>
              <a:t>Exc</a:t>
            </a:r>
            <a:r>
              <a:rPr lang="fr-FR" sz="1400" dirty="0"/>
              <a:t>° Handling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X-</a:t>
            </a:r>
            <a:r>
              <a:rPr lang="fr-FR" sz="1400" dirty="0" err="1"/>
              <a:t>lang</a:t>
            </a:r>
            <a:r>
              <a:rPr lang="fr-FR" sz="1400" dirty="0"/>
              <a:t> </a:t>
            </a:r>
            <a:r>
              <a:rPr lang="fr-FR" sz="1400" dirty="0" err="1"/>
              <a:t>Integration</a:t>
            </a:r>
            <a:endParaRPr lang="fr-FR" sz="1400" dirty="0"/>
          </a:p>
          <a:p>
            <a:pPr marL="320040" lvl="3" indent="-182880">
              <a:spcBef>
                <a:spcPts val="600"/>
              </a:spcBef>
            </a:pPr>
            <a:r>
              <a:rPr lang="fr-FR" sz="1400" dirty="0" err="1"/>
              <a:t>Debugging</a:t>
            </a:r>
            <a:r>
              <a:rPr lang="fr-FR" sz="1400" dirty="0"/>
              <a:t> </a:t>
            </a:r>
            <a:r>
              <a:rPr lang="fr-FR" sz="1400" dirty="0" err="1"/>
              <a:t>capab</a:t>
            </a:r>
            <a:endParaRPr lang="fr-FR" sz="1400" dirty="0"/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Custom </a:t>
            </a:r>
            <a:r>
              <a:rPr lang="fr-FR" sz="1400" dirty="0" err="1"/>
              <a:t>attr</a:t>
            </a:r>
            <a:r>
              <a:rPr lang="fr-FR" sz="1400" dirty="0"/>
              <a:t> / </a:t>
            </a:r>
            <a:r>
              <a:rPr lang="fr-FR" sz="1400" dirty="0" err="1"/>
              <a:t>inheritance</a:t>
            </a:r>
            <a:r>
              <a:rPr lang="fr-FR" sz="1400" dirty="0"/>
              <a:t>, interfaces…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17821D-A05A-5180-6E1F-54EC448EE86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00799" y="3426764"/>
            <a:ext cx="890686" cy="41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293A29AB-031E-F365-8A54-B2D5BC8EFEF8}"/>
              </a:ext>
            </a:extLst>
          </p:cNvPr>
          <p:cNvSpPr txBox="1">
            <a:spLocks/>
          </p:cNvSpPr>
          <p:nvPr/>
        </p:nvSpPr>
        <p:spPr>
          <a:xfrm>
            <a:off x="1511596" y="4939570"/>
            <a:ext cx="2725124" cy="984852"/>
          </a:xfrm>
          <a:prstGeom prst="roundRect">
            <a:avLst>
              <a:gd name="adj" fmla="val 1172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</a:rPr>
              <a:t>Reference</a:t>
            </a:r>
            <a:endParaRPr lang="fr-FR" sz="1400" b="0" dirty="0">
              <a:solidFill>
                <a:schemeClr val="tx2"/>
              </a:solidFill>
            </a:endParaRP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tx2"/>
                </a:solidFill>
                <a:hlinkClick r:id="rId2"/>
              </a:rPr>
              <a:t>CLR</a:t>
            </a:r>
            <a:endParaRPr lang="fr-FR" sz="1400" dirty="0">
              <a:solidFill>
                <a:schemeClr val="tx2"/>
              </a:solidFill>
            </a:endParaRP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  <a:hlinkClick r:id="rId3"/>
              </a:rPr>
              <a:t>Managed </a:t>
            </a:r>
            <a:r>
              <a:rPr lang="fr-FR" sz="1400" b="0" dirty="0" err="1">
                <a:solidFill>
                  <a:schemeClr val="tx2"/>
                </a:solidFill>
                <a:hlinkClick r:id="rId3"/>
              </a:rPr>
              <a:t>Execution</a:t>
            </a:r>
            <a:r>
              <a:rPr lang="fr-FR" sz="1400" b="0" dirty="0">
                <a:solidFill>
                  <a:schemeClr val="tx2"/>
                </a:solidFill>
                <a:hlinkClick r:id="rId3"/>
              </a:rPr>
              <a:t> Process</a:t>
            </a:r>
            <a:endParaRPr lang="fr-FR" sz="1400" b="0" dirty="0">
              <a:solidFill>
                <a:schemeClr val="tx2"/>
              </a:solidFill>
            </a:endParaRP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5251C8F1-A80B-1F5B-39CB-A382D8C12AE4}"/>
              </a:ext>
            </a:extLst>
          </p:cNvPr>
          <p:cNvSpPr txBox="1">
            <a:spLocks/>
          </p:cNvSpPr>
          <p:nvPr/>
        </p:nvSpPr>
        <p:spPr>
          <a:xfrm>
            <a:off x="6383737" y="4868384"/>
            <a:ext cx="2178404" cy="768973"/>
          </a:xfrm>
          <a:prstGeom prst="roundRect">
            <a:avLst>
              <a:gd name="adj" fmla="val 1172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 err="1">
                <a:solidFill>
                  <a:schemeClr val="tx2"/>
                </a:solidFill>
              </a:rPr>
              <a:t>Verificat</a:t>
            </a:r>
            <a:r>
              <a:rPr lang="fr-FR" sz="1400" b="0" dirty="0">
                <a:solidFill>
                  <a:schemeClr val="tx2"/>
                </a:solidFill>
              </a:rPr>
              <a:t>° Process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For </a:t>
            </a:r>
            <a:r>
              <a:rPr lang="fr-FR" sz="1400" b="0" dirty="0" err="1">
                <a:solidFill>
                  <a:schemeClr val="tx2"/>
                </a:solidFill>
              </a:rPr>
              <a:t>TypeSafety</a:t>
            </a:r>
            <a:endParaRPr lang="fr-FR" sz="1400" b="0" dirty="0">
              <a:solidFill>
                <a:schemeClr val="tx2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8C47A8-80DC-EDBC-D23B-1A4CA073B1DC}"/>
              </a:ext>
            </a:extLst>
          </p:cNvPr>
          <p:cNvCxnSpPr>
            <a:cxnSpLocks/>
            <a:stCxn id="12" idx="1"/>
            <a:endCxn id="26" idx="1"/>
          </p:cNvCxnSpPr>
          <p:nvPr/>
        </p:nvCxnSpPr>
        <p:spPr>
          <a:xfrm>
            <a:off x="5992975" y="2849177"/>
            <a:ext cx="390762" cy="240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39AF1883-6731-2B28-1ECF-34B4D50703FA}"/>
              </a:ext>
            </a:extLst>
          </p:cNvPr>
          <p:cNvSpPr txBox="1">
            <a:spLocks/>
          </p:cNvSpPr>
          <p:nvPr/>
        </p:nvSpPr>
        <p:spPr>
          <a:xfrm>
            <a:off x="3608324" y="998971"/>
            <a:ext cx="3387163" cy="862455"/>
          </a:xfrm>
          <a:prstGeom prst="roundRect">
            <a:avLst>
              <a:gd name="adj" fmla="val 1172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« PE » </a:t>
            </a:r>
            <a:r>
              <a:rPr lang="fr-FR" sz="1400" b="0" dirty="0" err="1">
                <a:solidFill>
                  <a:schemeClr val="tx2"/>
                </a:solidFill>
              </a:rPr>
              <a:t>is</a:t>
            </a:r>
            <a:r>
              <a:rPr lang="fr-FR" sz="1400" b="0" dirty="0">
                <a:solidFill>
                  <a:schemeClr val="tx2"/>
                </a:solidFill>
              </a:rPr>
              <a:t> a file format for </a:t>
            </a:r>
            <a:r>
              <a:rPr lang="fr-FR" sz="1400" b="0" dirty="0" err="1">
                <a:solidFill>
                  <a:schemeClr val="tx2"/>
                </a:solidFill>
              </a:rPr>
              <a:t>executable</a:t>
            </a:r>
            <a:r>
              <a:rPr lang="fr-FR" sz="1400" b="0" dirty="0">
                <a:solidFill>
                  <a:schemeClr val="tx2"/>
                </a:solidFill>
              </a:rPr>
              <a:t> code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(</a:t>
            </a:r>
            <a:r>
              <a:rPr lang="fr-FR" sz="1400" b="0" dirty="0" err="1">
                <a:solidFill>
                  <a:schemeClr val="tx2"/>
                </a:solidFill>
              </a:rPr>
              <a:t>It’s</a:t>
            </a:r>
            <a:r>
              <a:rPr lang="fr-FR" sz="1400" b="0" dirty="0">
                <a:solidFill>
                  <a:schemeClr val="tx2"/>
                </a:solidFill>
              </a:rPr>
              <a:t> </a:t>
            </a:r>
            <a:r>
              <a:rPr lang="fr-FR" sz="1400" b="0" dirty="0" err="1">
                <a:solidFill>
                  <a:schemeClr val="tx2"/>
                </a:solidFill>
              </a:rPr>
              <a:t>what</a:t>
            </a:r>
            <a:r>
              <a:rPr lang="fr-FR" sz="1400" b="0" dirty="0">
                <a:solidFill>
                  <a:schemeClr val="tx2"/>
                </a:solidFill>
              </a:rPr>
              <a:t> </a:t>
            </a:r>
            <a:r>
              <a:rPr lang="fr-FR" sz="1400" b="0" dirty="0" err="1">
                <a:solidFill>
                  <a:schemeClr val="tx2"/>
                </a:solidFill>
              </a:rPr>
              <a:t>is</a:t>
            </a:r>
            <a:r>
              <a:rPr lang="fr-FR" sz="1400" b="0" dirty="0">
                <a:solidFill>
                  <a:schemeClr val="tx2"/>
                </a:solidFill>
              </a:rPr>
              <a:t> in .exe &amp; .DLL)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It </a:t>
            </a:r>
            <a:r>
              <a:rPr lang="fr-FR" sz="1400" b="0" dirty="0" err="1">
                <a:solidFill>
                  <a:schemeClr val="tx2"/>
                </a:solidFill>
              </a:rPr>
              <a:t>extends</a:t>
            </a:r>
            <a:r>
              <a:rPr lang="fr-FR" sz="1400" b="0" dirty="0">
                <a:solidFill>
                  <a:schemeClr val="tx2"/>
                </a:solidFill>
              </a:rPr>
              <a:t> the </a:t>
            </a:r>
            <a:r>
              <a:rPr lang="fr-FR" sz="1400" b="0" dirty="0" err="1">
                <a:solidFill>
                  <a:schemeClr val="tx2"/>
                </a:solidFill>
              </a:rPr>
              <a:t>old</a:t>
            </a:r>
            <a:r>
              <a:rPr lang="fr-FR" sz="1400" b="0" dirty="0">
                <a:solidFill>
                  <a:schemeClr val="tx2"/>
                </a:solidFill>
              </a:rPr>
              <a:t> COFF format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15892E-26B1-D70F-5568-46F328CCC86F}"/>
              </a:ext>
            </a:extLst>
          </p:cNvPr>
          <p:cNvCxnSpPr>
            <a:cxnSpLocks/>
            <a:stCxn id="31" idx="2"/>
            <a:endCxn id="14" idx="0"/>
          </p:cNvCxnSpPr>
          <p:nvPr/>
        </p:nvCxnSpPr>
        <p:spPr>
          <a:xfrm flipH="1">
            <a:off x="4928362" y="1861426"/>
            <a:ext cx="373544" cy="358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9">
            <a:extLst>
              <a:ext uri="{FF2B5EF4-FFF2-40B4-BE49-F238E27FC236}">
                <a16:creationId xmlns:a16="http://schemas.microsoft.com/office/drawing/2014/main" id="{3890B3BB-5BCF-D24A-8895-8C47CA489963}"/>
              </a:ext>
            </a:extLst>
          </p:cNvPr>
          <p:cNvSpPr txBox="1">
            <a:spLocks/>
          </p:cNvSpPr>
          <p:nvPr/>
        </p:nvSpPr>
        <p:spPr>
          <a:xfrm>
            <a:off x="7887407" y="998971"/>
            <a:ext cx="4126058" cy="1089555"/>
          </a:xfrm>
          <a:prstGeom prst="roundRect">
            <a:avLst>
              <a:gd name="adj" fmla="val 200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IL CIL MSIL. 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Common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Intermediate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Language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CLR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Common Language Runtime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GC.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Garbage Collector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Managed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Code. Code exe in CLR not in OS</a:t>
            </a:r>
          </a:p>
        </p:txBody>
      </p:sp>
    </p:spTree>
    <p:extLst>
      <p:ext uri="{BB962C8B-B14F-4D97-AF65-F5344CB8AC3E}">
        <p14:creationId xmlns:p14="http://schemas.microsoft.com/office/powerpoint/2010/main" val="324499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9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1775</Words>
  <Application>Microsoft Office PowerPoint</Application>
  <PresentationFormat>Widescreen</PresentationFormat>
  <Paragraphs>528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Allumi Ptf</vt:lpstr>
      <vt:lpstr>Arial,Sans-Serif</vt:lpstr>
      <vt:lpstr>Arial</vt:lpstr>
      <vt:lpstr>Calibri</vt:lpstr>
      <vt:lpstr>Roboto Mono</vt:lpstr>
      <vt:lpstr>KGT_PPT_Theme_New</vt:lpstr>
      <vt:lpstr>Technology</vt:lpstr>
      <vt:lpstr>Sommaire</vt:lpstr>
      <vt:lpstr>.NET</vt:lpstr>
      <vt:lpstr>Overview</vt:lpstr>
      <vt:lpstr>Concepts</vt:lpstr>
      <vt:lpstr>Concepts – By Stack</vt:lpstr>
      <vt:lpstr>Versions</vt:lpstr>
      <vt:lpstr>Managed Execution in CLR</vt:lpstr>
      <vt:lpstr>Packages</vt:lpstr>
      <vt:lpstr>C# Language</vt:lpstr>
      <vt:lpstr>Angular</vt:lpstr>
      <vt:lpstr>Overview</vt:lpstr>
      <vt:lpstr>Concepts</vt:lpstr>
      <vt:lpstr>Versions</vt:lpstr>
      <vt:lpstr>Web Component</vt:lpstr>
      <vt:lpstr>Reactive - RxJS | NgRx</vt:lpstr>
      <vt:lpstr>Web</vt:lpstr>
      <vt:lpstr>HTML </vt:lpstr>
      <vt:lpstr>CSS </vt:lpstr>
      <vt:lpstr>Javascript &amp; Typescript  </vt:lpstr>
      <vt:lpstr>Database</vt:lpstr>
      <vt:lpstr>PowerPoint Presentation</vt:lpstr>
      <vt:lpstr>PowerPoint Presentation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1171</cp:revision>
  <dcterms:created xsi:type="dcterms:W3CDTF">2021-05-30T21:09:19Z</dcterms:created>
  <dcterms:modified xsi:type="dcterms:W3CDTF">2025-04-05T13:14:42Z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